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29AF3A-A2FF-4A40-BC29-8018DC8A4968}">
  <a:tblStyle styleId="{4129AF3A-A2FF-4A40-BC29-8018DC8A49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b5d8ce815_27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31b5d8ce815_27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31b5d8ce815_27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f3aef9f77_8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3f3aef9f77_8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f3aef9f77_15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3f3aef9f77_15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f33a61f4a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Cmeçar por apresentar a Nuc como solução aos problemas da gnb na jetson e depois explicar que a introdução da Nuc sobrecarregaria um drone (demasiado peso leva a mais consumo=menos airtime) que tivesse todos os equipamentos e por isso foi feita uma diferenciação entre os drones do swarm em Gateway, Edge e Secondary. cada um com equipamentos diferentes.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3f33a61f4a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d88b37e52_4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Abordar os problemas associados a esta arquitetura ao testar a rede mesh (usando o p) o throughput era baixo:(Explicar que o p foi desenhado para veiculos moveis contudo não previa quantidades de informação muito altas algo que necessitamos ex:livefeed) o que limitaria certas funcionalidades (ex:livestream só poderia ser de 1 drone)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Ao mesmo tempo o outro fator foi a possibilidade de trabalhar com o 802.11s que permite </a:t>
            </a:r>
            <a:r>
              <a:rPr lang="pt-PT"/>
              <a:t>throughput</a:t>
            </a:r>
            <a:r>
              <a:rPr lang="pt-PT"/>
              <a:t> mais alto relativamente ao p e desta forma suporta as necessidades das funcionalidades necessárias.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isto associado com outros fatores (desde o inicio que </a:t>
            </a:r>
            <a:r>
              <a:rPr lang="pt-PT"/>
              <a:t>estávamos</a:t>
            </a:r>
            <a:r>
              <a:rPr lang="pt-PT"/>
              <a:t> á espera de avanços) levou á transição para o 802.11s.</a:t>
            </a:r>
            <a:endParaRPr/>
          </a:p>
        </p:txBody>
      </p:sp>
      <p:sp>
        <p:nvSpPr>
          <p:cNvPr id="248" name="Google Shape;248;g33d88b37e52_4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3f3aef9f77_15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Abordar os problemas associados a esta arquitetura ao testar a rede mesh (usando o p) o throughput era baixo(Explicar que o p foi desenhado para veiculos moveis contudo não previa quantidades de informação muito altas algo que necessitamos ex:livefeed) o que limitaria certas funcionalidades (ex:livestream só poderia ser de 1 drone)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Ao mesmo tempo o outro fator foi a possibilidade de trabalhar com o 802.11s que permite throughtput mais alto relativamente ao p e desta forma suporta as necessidades das funcionalidades necessárias.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isto associado com outros fatores (desde o inicio que estávamos á espera de avanços) levou á transição para o 802.11s.</a:t>
            </a:r>
            <a:endParaRPr/>
          </a:p>
        </p:txBody>
      </p:sp>
      <p:sp>
        <p:nvSpPr>
          <p:cNvPr id="263" name="Google Shape;263;g33f3aef9f77_15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3eb32d336a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Referir serviços YOLO vindo de projetos previamente feitos e que interligar foi um desafio, pois serviços diferentes precisavam de acesso à camera, sendo a solução usar sockets ZMQ para os frames.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RTSP feed com ffmpeg e recebe frames do socket, mas queriamos colocar a stream num dashboard, assim recorrendo a um web app framework em python, eram lidos os frames da stream e no html era sempre buscado o </a:t>
            </a:r>
            <a:r>
              <a:rPr lang="pt-PT"/>
              <a:t>último</a:t>
            </a:r>
            <a:r>
              <a:rPr lang="pt-PT"/>
              <a:t> frame à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Nota: Mencionar o uso de RTSP para aplicações streaming </a:t>
            </a:r>
            <a:endParaRPr/>
          </a:p>
        </p:txBody>
      </p:sp>
      <p:sp>
        <p:nvSpPr>
          <p:cNvPr id="279" name="Google Shape;279;g33eb32d336a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3eb32d336a_3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Nota para Ruben: Achamos pertinente falar das features individualmente antes de falar do que as une.</a:t>
            </a:r>
            <a:endParaRPr/>
          </a:p>
        </p:txBody>
      </p:sp>
      <p:sp>
        <p:nvSpPr>
          <p:cNvPr id="294" name="Google Shape;294;g33eb32d336a_3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3f3aef9f77_5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Nota para Ruben: Achamos pertinente falar das features individualmente antes de falar do que as une.</a:t>
            </a:r>
            <a:endParaRPr/>
          </a:p>
        </p:txBody>
      </p:sp>
      <p:sp>
        <p:nvSpPr>
          <p:cNvPr id="309" name="Google Shape;309;g33f3aef9f77_5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3eb32d336a_2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Mencionar que a introdução do starlink na fase de construção levou a uma nova funcionalidade que consiste em rodar o drone de forma a alinhar a starlink com a orientação pedida pela api da mesma para obter melhor sinal dos satelites da Starlink</a:t>
            </a:r>
            <a:endParaRPr/>
          </a:p>
        </p:txBody>
      </p:sp>
      <p:sp>
        <p:nvSpPr>
          <p:cNvPr id="328" name="Google Shape;328;g33eb32d336a_2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3f3aef9f77_15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Mencionar que a introdução do starlink na fase de construção levou a uma nova funcionalidade que consiste em rodar o drone de forma a alinhar a starlink com a orientação pedida pela api da mesma para obter melhor sinal dos satelites da Starlink</a:t>
            </a:r>
            <a:endParaRPr/>
          </a:p>
        </p:txBody>
      </p:sp>
      <p:sp>
        <p:nvSpPr>
          <p:cNvPr id="343" name="Google Shape;343;g33f3aef9f77_15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81f4cea02_1_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Isto só a base podemos mudar ordens adicionar subtópicos etc.</a:t>
            </a:r>
            <a:endParaRPr/>
          </a:p>
        </p:txBody>
      </p:sp>
      <p:sp>
        <p:nvSpPr>
          <p:cNvPr id="71" name="Google Shape;71;g3081f4cea02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f3aef9f77_1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Podemos aqui dizer que esta foi a arquitetura que apresentamos na fase de elaboração mas que no decorrer da fase de construção efetuamos várias alterações.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os próximos slides poderiam ser a cada um ir sendo adicionada alguma coisa nova até a arquitetura final (podemos utilizar um código de cores para ficar mais claro as alterações)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ou podemos fazer logo a passagem da arquitetura antiga para a nova mas isso pode ficar um pouco confuso.</a:t>
            </a:r>
            <a:endParaRPr/>
          </a:p>
        </p:txBody>
      </p:sp>
      <p:sp>
        <p:nvSpPr>
          <p:cNvPr id="358" name="Google Shape;358;g33f3aef9f77_1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3f3aef9f77_15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3f3aef9f77_15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3f3aef9f77_15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Mencionar que a introdução do starlink na fase de construção levou a uma nova funcionalidade que consiste em rodar o drone de forma a alinhar a starlink com a orientação pedida pela api da mesma para obter melhor sinal dos satelites da Starlink</a:t>
            </a:r>
            <a:endParaRPr/>
          </a:p>
        </p:txBody>
      </p:sp>
      <p:sp>
        <p:nvSpPr>
          <p:cNvPr id="386" name="Google Shape;386;g33f3aef9f77_15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e416f94fab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Mencionar que a introdução do starlink na fase de construção levou a uma nova funcionalidade que consiste em rodar o drone de forma a alinhar a starlink com a orientação pedida pela api da mesma para obter melhor sinal dos satelites da Starlink</a:t>
            </a:r>
            <a:endParaRPr/>
          </a:p>
        </p:txBody>
      </p:sp>
      <p:sp>
        <p:nvSpPr>
          <p:cNvPr id="399" name="Google Shape;399;g2e416f94fab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3f3aef9f77_15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Mencionar que a introdução do starlink na fase de construção levou a uma nova funcionalidade que consiste em rodar o drone de forma a alinhar a starlink com a orientação pedida pela api da mesma para obter melhor sinal dos satelites da Starlink</a:t>
            </a:r>
            <a:endParaRPr/>
          </a:p>
        </p:txBody>
      </p:sp>
      <p:sp>
        <p:nvSpPr>
          <p:cNvPr id="412" name="Google Shape;412;g33f3aef9f77_15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081f4cea02_1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Enumerar o que falta fazer (implementar ou testar) ex:montar tudo nos drones</a:t>
            </a:r>
            <a:endParaRPr/>
          </a:p>
        </p:txBody>
      </p:sp>
      <p:sp>
        <p:nvSpPr>
          <p:cNvPr id="426" name="Google Shape;426;g3081f4cea02_1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3f3aef9f77_15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Podemos aqui dizer que esta foi a arquitetura que apresentamos na fase de elaboração mas que no decorrer da fase de construção efetuamos várias alterações.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os próximos slides poderiam ser a cada um ir sendo adicionada alguma coisa nova até a arquitetura final (podemos utilizar um código de cores para ficar mais claro as alterações)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ou podemos fazer logo a passagem da arquitetura antiga para a nova mas isso pode ficar um pouco confuso.</a:t>
            </a:r>
            <a:endParaRPr/>
          </a:p>
        </p:txBody>
      </p:sp>
      <p:sp>
        <p:nvSpPr>
          <p:cNvPr id="85" name="Google Shape;85;g33f3aef9f77_15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81f4cea02_1_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Recapitulação do que é o nosso projeto por alto (ex: O nosso projeto consiste na utilização de swarms de drones em cenários de emergência com a finalidade de auxiliar vítimas e equipas de socorro.)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Ainda na parte de contextalização relembrar os use cases que delineamos na fase anterior (neste caso não houve grande alteração) a partir do recap dos use cases podemos abordar os objetivos que </a:t>
            </a:r>
            <a:r>
              <a:rPr lang="pt-PT"/>
              <a:t>tínhamos</a:t>
            </a:r>
            <a:r>
              <a:rPr lang="pt-PT"/>
              <a:t> derivado.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fazemos a ponte para o slide a seguir (arquitetura) dizendo alguma do género baseado nestes casos de uso derivamos requisitos que </a:t>
            </a:r>
            <a:r>
              <a:rPr lang="pt-PT"/>
              <a:t>utilizamos</a:t>
            </a:r>
            <a:r>
              <a:rPr lang="pt-PT"/>
              <a:t> para  elaborar uma arquitetura.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Nota:Atualizar a figura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Dizer que deixamos swarm de lado para nos focar nas outras funcionalidades prioritárias, explicar que desde a milestone anterior que decidimos dar esta prioridade</a:t>
            </a:r>
            <a:endParaRPr/>
          </a:p>
        </p:txBody>
      </p:sp>
      <p:sp>
        <p:nvSpPr>
          <p:cNvPr id="99" name="Google Shape;99;g3081f4cea02_1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b5d8ce815_28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Podemos aqui dizer que esta foi a arquitetura que apresentamos na fase de elaboração mas que no decorrer da fase de construção efetuamos várias alterações.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os próximos slides poderiam ser a cada um ir sendo adicionada alguma coisa nova até a arquitetura final (podemos utilizar um código de cores para ficar mais claro as alterações)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ou podemos fazer logo a passagem da arquitetura antiga para a nova mas isso pode ficar um pouco confuso.</a:t>
            </a:r>
            <a:endParaRPr/>
          </a:p>
        </p:txBody>
      </p:sp>
      <p:sp>
        <p:nvSpPr>
          <p:cNvPr id="112" name="Google Shape;112;g31b5d8ce815_28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f3aef9f77_15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Podemos aqui dizer que esta foi a arquitetura que apresentamos na fase de elaboração mas que no decorrer da fase de construção efetuamos várias alterações.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os próximos slides poderiam ser a cada um ir sendo adicionada alguma coisa nova até a arquitetura final (podemos utilizar um código de cores para ficar mais claro as alterações)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ou podemos fazer logo a passagem da arquitetura antiga para a nova mas isso pode ficar um pouco confuso.</a:t>
            </a:r>
            <a:endParaRPr/>
          </a:p>
        </p:txBody>
      </p:sp>
      <p:sp>
        <p:nvSpPr>
          <p:cNvPr id="127" name="Google Shape;127;g33f3aef9f77_15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f3aef9f77_15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3f3aef9f77_15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d88b37e52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Podemos aqui dizer que esta foi a arquitetura que apresentamos na fase de elaboração mas que no decorrer da fase de construção efetuamos várias alterações.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Mencionar Tailscale para a jetson conseguir comunicar com o core através da internet.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Especificar o Tailscale só para 5G signaling (sem overhead da VPN no data plane)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Neste slide começamos por abordar a parte da starlink e da nova funcionalidade e depois explicamos os problemas desta arquitetura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os próximos slides poderiam ser a cada um ir sendo adicionada alguma coisa nova até a arquitetura final (podemos utilizar um código de cores para ficar mais claro as alterações)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ou podemos fazer logo a passagem da arquitetura antiga para a nova mas isso pode ficar um pouco confuso.</a:t>
            </a:r>
            <a:endParaRPr/>
          </a:p>
        </p:txBody>
      </p:sp>
      <p:sp>
        <p:nvSpPr>
          <p:cNvPr id="157" name="Google Shape;157;g33d88b37e52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f3aef9f77_15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Usamos também taiscale VPN para aceder ao core, porém a nossa ideia inicial foi usar um endereço público do core, mas devido a portos públicos do protocolo SCTP, isso não foi possível.</a:t>
            </a:r>
            <a:endParaRPr/>
          </a:p>
        </p:txBody>
      </p:sp>
      <p:sp>
        <p:nvSpPr>
          <p:cNvPr id="179" name="Google Shape;179;g33f3aef9f77_15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vrBC1ORr0JZpE1H4EvX6mzb8VNqZXGPs/view" TargetMode="External"/><Relationship Id="rId4" Type="http://schemas.openxmlformats.org/officeDocument/2006/relationships/image" Target="../media/image1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6229479" y="935"/>
            <a:ext cx="2911800" cy="49215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289060" y="2913165"/>
            <a:ext cx="3835800" cy="654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PT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Projeto em Engenharia de  Computadores e Informática</a:t>
            </a:r>
            <a:endParaRPr b="1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59" name="Google Shape;59;p13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855577" y="4934130"/>
            <a:ext cx="2046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312202" y="1489104"/>
            <a:ext cx="37896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700"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 sz="1100"/>
          </a:p>
        </p:txBody>
      </p:sp>
      <p:pic>
        <p:nvPicPr>
          <p:cNvPr descr="A black background with white text&#10;&#10;Description automatically generated" id="62" name="Google Shape;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3060" y="2889553"/>
            <a:ext cx="2912424" cy="69294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2974425" y="3705125"/>
            <a:ext cx="2624700" cy="1069200"/>
          </a:xfrm>
          <a:prstGeom prst="rect">
            <a:avLst/>
          </a:prstGeom>
          <a:solidFill>
            <a:srgbClr val="0084B4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Drone SVG Vector Icon" id="64" name="Google Shape;6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800011">
            <a:off x="6983752" y="1879258"/>
            <a:ext cx="357186" cy="389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5524" y="2019593"/>
            <a:ext cx="367144" cy="369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8916" y="1811438"/>
            <a:ext cx="3002843" cy="151493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2972325" y="3666625"/>
            <a:ext cx="26289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Susana Sargento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Pedro Rito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Pedro Valente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Diogo Correia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Duarte Raposo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186675" y="289375"/>
            <a:ext cx="4153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dk2"/>
                </a:solidFill>
              </a:rPr>
              <a:t>M3 - Construction phase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/>
          <p:nvPr/>
        </p:nvSpPr>
        <p:spPr>
          <a:xfrm>
            <a:off x="1" y="2857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428392" y="236550"/>
            <a:ext cx="3271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900">
                <a:solidFill>
                  <a:srgbClr val="005878"/>
                </a:solidFill>
                <a:latin typeface="Calibri"/>
                <a:ea typeface="Calibri"/>
                <a:cs typeface="Calibri"/>
                <a:sym typeface="Calibri"/>
              </a:rPr>
              <a:t>Networks 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5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200" name="Google Shape;200;p22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201" name="Google Shape;201;p22"/>
          <p:cNvSpPr txBox="1"/>
          <p:nvPr>
            <p:ph idx="12" type="sldNum"/>
          </p:nvPr>
        </p:nvSpPr>
        <p:spPr>
          <a:xfrm>
            <a:off x="8668548" y="4934125"/>
            <a:ext cx="3915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2"/>
          <p:cNvSpPr/>
          <p:nvPr/>
        </p:nvSpPr>
        <p:spPr>
          <a:xfrm>
            <a:off x="1" y="7525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416725" y="744225"/>
            <a:ext cx="2771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gNodeB on Jetson - issues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416725" y="1464425"/>
            <a:ext cx="40728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500">
                <a:solidFill>
                  <a:schemeClr val="dk1"/>
                </a:solidFill>
              </a:rPr>
              <a:t>After adding the other Services on the jetson, the gNB Performance degraded significantly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6261400" y="285228"/>
            <a:ext cx="1978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6" name="Google Shape;206;p22"/>
          <p:cNvGraphicFramePr/>
          <p:nvPr/>
        </p:nvGraphicFramePr>
        <p:xfrm>
          <a:off x="4861963" y="1640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{4129AF3A-A2FF-4A40-BC29-8018DC8A4968}</a:tableStyleId>
              </a:tblPr>
              <a:tblGrid>
                <a:gridCol w="1717200"/>
                <a:gridCol w="1903075"/>
              </a:tblGrid>
              <a:tr h="384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solidFill>
                            <a:schemeClr val="dk1"/>
                          </a:solidFill>
                        </a:rPr>
                        <a:t>Jetson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Downlink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only gNB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≅ 40 Mbits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gNB + services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PT">
                          <a:solidFill>
                            <a:schemeClr val="dk1"/>
                          </a:solidFill>
                        </a:rPr>
                        <a:t>≅ 10-17 Mbits 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22"/>
          <p:cNvSpPr txBox="1"/>
          <p:nvPr/>
        </p:nvSpPr>
        <p:spPr>
          <a:xfrm>
            <a:off x="5358400" y="2945488"/>
            <a:ext cx="26274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500">
                <a:solidFill>
                  <a:srgbClr val="0C0C0C"/>
                </a:solidFill>
              </a:rPr>
              <a:t>57% - 75% of degradation</a:t>
            </a:r>
            <a:endParaRPr b="1" sz="1500">
              <a:solidFill>
                <a:srgbClr val="0C0C0C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1" y="2857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Google Shape;213;p23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428392" y="236550"/>
            <a:ext cx="3271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900">
                <a:solidFill>
                  <a:srgbClr val="005878"/>
                </a:solidFill>
                <a:latin typeface="Calibri"/>
                <a:ea typeface="Calibri"/>
                <a:cs typeface="Calibri"/>
                <a:sym typeface="Calibri"/>
              </a:rPr>
              <a:t>Networks 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5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216" name="Google Shape;216;p23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217" name="Google Shape;217;p23"/>
          <p:cNvSpPr txBox="1"/>
          <p:nvPr>
            <p:ph idx="12" type="sldNum"/>
          </p:nvPr>
        </p:nvSpPr>
        <p:spPr>
          <a:xfrm>
            <a:off x="8731600" y="4934125"/>
            <a:ext cx="3285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1" y="7525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416723" y="744225"/>
            <a:ext cx="2433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NUC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328500" y="1066950"/>
            <a:ext cx="47922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gNodeB on NUC performance superior to Jetson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PT" sz="1500">
                <a:solidFill>
                  <a:schemeClr val="dk1"/>
                </a:solidFill>
              </a:rPr>
              <a:t>Too much equipment on drone would overload it reducing its flight time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chemeClr val="dk2"/>
                </a:solidFill>
              </a:rPr>
              <a:t>	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chemeClr val="dk2"/>
                </a:solidFill>
              </a:rPr>
              <a:t>	</a:t>
            </a:r>
            <a:r>
              <a:rPr b="1" lang="pt-PT" sz="1700">
                <a:solidFill>
                  <a:schemeClr val="dk1"/>
                </a:solidFill>
              </a:rPr>
              <a:t>Adaptation </a:t>
            </a:r>
            <a:r>
              <a:rPr b="1" lang="pt-PT" sz="1700">
                <a:solidFill>
                  <a:schemeClr val="dk1"/>
                </a:solidFill>
              </a:rPr>
              <a:t>→ Drone equipment                                                                  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chemeClr val="dk2"/>
                </a:solidFill>
              </a:rPr>
              <a:t>                                    </a:t>
            </a:r>
            <a:r>
              <a:rPr b="1" lang="pt-PT" sz="1700">
                <a:solidFill>
                  <a:schemeClr val="dk1"/>
                </a:solidFill>
              </a:rPr>
              <a:t>adjustments</a:t>
            </a:r>
            <a:endParaRPr b="1" sz="1700">
              <a:solidFill>
                <a:schemeClr val="dk1"/>
              </a:solidFill>
            </a:endParaRPr>
          </a:p>
        </p:txBody>
      </p:sp>
      <p:graphicFrame>
        <p:nvGraphicFramePr>
          <p:cNvPr id="221" name="Google Shape;221;p23"/>
          <p:cNvGraphicFramePr/>
          <p:nvPr/>
        </p:nvGraphicFramePr>
        <p:xfrm>
          <a:off x="5338575" y="171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{4129AF3A-A2FF-4A40-BC29-8018DC8A4968}</a:tableStyleId>
              </a:tblPr>
              <a:tblGrid>
                <a:gridCol w="1717200"/>
                <a:gridCol w="1903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solidFill>
                            <a:schemeClr val="dk1"/>
                          </a:solidFill>
                        </a:rPr>
                        <a:t>NUC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Downlink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only gNB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≅ 100 Mbits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038" y="2845775"/>
            <a:ext cx="1744825" cy="17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 txBox="1"/>
          <p:nvPr/>
        </p:nvSpPr>
        <p:spPr>
          <a:xfrm>
            <a:off x="6261400" y="285228"/>
            <a:ext cx="1978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2025" y="0"/>
            <a:ext cx="8394941" cy="472212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/>
          <p:nvPr/>
        </p:nvSpPr>
        <p:spPr>
          <a:xfrm>
            <a:off x="1" y="2857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428392" y="236550"/>
            <a:ext cx="3271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900">
                <a:solidFill>
                  <a:srgbClr val="005878"/>
                </a:solidFill>
                <a:latin typeface="Calibri"/>
                <a:ea typeface="Calibri"/>
                <a:cs typeface="Calibri"/>
                <a:sym typeface="Calibri"/>
              </a:rPr>
              <a:t>Networks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5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233" name="Google Shape;233;p24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234" name="Google Shape;234;p24"/>
          <p:cNvSpPr txBox="1"/>
          <p:nvPr>
            <p:ph idx="12" type="sldNum"/>
          </p:nvPr>
        </p:nvSpPr>
        <p:spPr>
          <a:xfrm>
            <a:off x="8774500" y="4934125"/>
            <a:ext cx="2856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4"/>
          <p:cNvSpPr/>
          <p:nvPr/>
        </p:nvSpPr>
        <p:spPr>
          <a:xfrm>
            <a:off x="7968454" y="-76319"/>
            <a:ext cx="1978800" cy="4996200"/>
          </a:xfrm>
          <a:prstGeom prst="parallelogram">
            <a:avLst>
              <a:gd fmla="val 25000" name="adj"/>
            </a:avLst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587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1" y="7525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" name="Google Shape;237;p24"/>
          <p:cNvSpPr/>
          <p:nvPr/>
        </p:nvSpPr>
        <p:spPr>
          <a:xfrm>
            <a:off x="853250" y="1887450"/>
            <a:ext cx="951000" cy="5754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238" name="Google Shape;238;p24"/>
          <p:cNvSpPr/>
          <p:nvPr/>
        </p:nvSpPr>
        <p:spPr>
          <a:xfrm>
            <a:off x="597700" y="969888"/>
            <a:ext cx="4724000" cy="2530375"/>
          </a:xfrm>
          <a:custGeom>
            <a:rect b="b" l="l" r="r" t="t"/>
            <a:pathLst>
              <a:path extrusionOk="0" h="101215" w="188960">
                <a:moveTo>
                  <a:pt x="0" y="26939"/>
                </a:moveTo>
                <a:lnTo>
                  <a:pt x="0" y="100830"/>
                </a:lnTo>
                <a:lnTo>
                  <a:pt x="82357" y="101215"/>
                </a:lnTo>
                <a:lnTo>
                  <a:pt x="82742" y="58112"/>
                </a:lnTo>
                <a:lnTo>
                  <a:pt x="188576" y="56958"/>
                </a:lnTo>
                <a:lnTo>
                  <a:pt x="188960" y="0"/>
                </a:lnTo>
                <a:lnTo>
                  <a:pt x="86206" y="385"/>
                </a:lnTo>
                <a:lnTo>
                  <a:pt x="85821" y="27324"/>
                </a:lnTo>
                <a:close/>
              </a:path>
            </a:pathLst>
          </a:custGeom>
          <a:noFill/>
          <a:ln cap="flat" cmpd="sng" w="19050">
            <a:solidFill>
              <a:srgbClr val="006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Google Shape;239;p24"/>
          <p:cNvSpPr txBox="1"/>
          <p:nvPr/>
        </p:nvSpPr>
        <p:spPr>
          <a:xfrm>
            <a:off x="416723" y="744225"/>
            <a:ext cx="2433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PT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 changes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24"/>
          <p:cNvPicPr preferRelativeResize="0"/>
          <p:nvPr/>
        </p:nvPicPr>
        <p:blipFill rotWithShape="1">
          <a:blip r:embed="rId4">
            <a:alphaModFix/>
          </a:blip>
          <a:srcRect b="41971" l="25093" r="60586" t="51916"/>
          <a:stretch/>
        </p:blipFill>
        <p:spPr>
          <a:xfrm>
            <a:off x="597700" y="3530563"/>
            <a:ext cx="1309402" cy="31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/>
          <p:nvPr/>
        </p:nvSpPr>
        <p:spPr>
          <a:xfrm>
            <a:off x="6069125" y="3137575"/>
            <a:ext cx="204600" cy="2085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"/>
          <p:cNvSpPr txBox="1"/>
          <p:nvPr/>
        </p:nvSpPr>
        <p:spPr>
          <a:xfrm>
            <a:off x="6251475" y="3030175"/>
            <a:ext cx="1630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2"/>
                </a:solidFill>
              </a:rPr>
              <a:t>Gateway and edge drone equipment changes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43" name="Google Shape;243;p24"/>
          <p:cNvSpPr/>
          <p:nvPr/>
        </p:nvSpPr>
        <p:spPr>
          <a:xfrm rot="5400000">
            <a:off x="3033975" y="536250"/>
            <a:ext cx="423000" cy="28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4"/>
          <p:cNvSpPr/>
          <p:nvPr/>
        </p:nvSpPr>
        <p:spPr>
          <a:xfrm>
            <a:off x="6046875" y="4228175"/>
            <a:ext cx="204600" cy="2085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4"/>
          <p:cNvSpPr txBox="1"/>
          <p:nvPr/>
        </p:nvSpPr>
        <p:spPr>
          <a:xfrm>
            <a:off x="6251475" y="4096975"/>
            <a:ext cx="1630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2"/>
                </a:solidFill>
              </a:rPr>
              <a:t>NUC on edge drone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/>
          <p:nvPr/>
        </p:nvSpPr>
        <p:spPr>
          <a:xfrm>
            <a:off x="1" y="2857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428392" y="236550"/>
            <a:ext cx="3271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900">
                <a:solidFill>
                  <a:srgbClr val="005878"/>
                </a:solidFill>
                <a:latin typeface="Calibri"/>
                <a:ea typeface="Calibri"/>
                <a:cs typeface="Calibri"/>
                <a:sym typeface="Calibri"/>
              </a:rPr>
              <a:t>Networks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5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5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254" name="Google Shape;254;p25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255" name="Google Shape;255;p25"/>
          <p:cNvSpPr txBox="1"/>
          <p:nvPr>
            <p:ph idx="12" type="sldNum"/>
          </p:nvPr>
        </p:nvSpPr>
        <p:spPr>
          <a:xfrm>
            <a:off x="8763775" y="4934125"/>
            <a:ext cx="2964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1" y="7525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416723" y="744225"/>
            <a:ext cx="2433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Mesh network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6261400" y="285228"/>
            <a:ext cx="1978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5"/>
          <p:cNvSpPr txBox="1"/>
          <p:nvPr/>
        </p:nvSpPr>
        <p:spPr>
          <a:xfrm>
            <a:off x="247725" y="1163000"/>
            <a:ext cx="61356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Mesh Network using IEEE 802.11p with B.A.T.M.A.N. adv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Wi-Fi in Ad-Hoc mode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PT" sz="1500">
                <a:solidFill>
                  <a:schemeClr val="dk1"/>
                </a:solidFill>
              </a:rPr>
              <a:t>IEEE 802.11p Throughput Limitations 	[ </a:t>
            </a:r>
            <a:r>
              <a:rPr b="1" lang="pt-PT">
                <a:solidFill>
                  <a:schemeClr val="dk1"/>
                </a:solidFill>
              </a:rPr>
              <a:t>≅ 3 - 27 Mbits of data rates</a:t>
            </a:r>
            <a:r>
              <a:rPr lang="pt-PT">
                <a:solidFill>
                  <a:schemeClr val="dk1"/>
                </a:solidFill>
              </a:rPr>
              <a:t> </a:t>
            </a:r>
            <a:r>
              <a:rPr lang="pt-PT" sz="1500">
                <a:solidFill>
                  <a:schemeClr val="dk1"/>
                </a:solidFill>
              </a:rPr>
              <a:t>]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Bad performance and connectivity problems using the Wi-Fi Pens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chemeClr val="dk2"/>
                </a:solidFill>
              </a:rPr>
              <a:t>	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chemeClr val="dk2"/>
                </a:solidFill>
              </a:rPr>
              <a:t>	</a:t>
            </a:r>
            <a:r>
              <a:rPr b="1" lang="pt-PT" sz="1700">
                <a:solidFill>
                  <a:schemeClr val="dk1"/>
                </a:solidFill>
              </a:rPr>
              <a:t>Solution → </a:t>
            </a:r>
            <a:r>
              <a:rPr b="1" lang="pt-PT" sz="1700">
                <a:solidFill>
                  <a:schemeClr val="dk1"/>
                </a:solidFill>
              </a:rPr>
              <a:t>IEEE</a:t>
            </a:r>
            <a:r>
              <a:rPr b="1" lang="pt-PT" sz="1700">
                <a:solidFill>
                  <a:schemeClr val="dk1"/>
                </a:solidFill>
              </a:rPr>
              <a:t> 802.11s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60" name="Google Shape;2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575" y="2571750"/>
            <a:ext cx="1837625" cy="18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/>
          <p:nvPr/>
        </p:nvSpPr>
        <p:spPr>
          <a:xfrm>
            <a:off x="1" y="2857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428392" y="236550"/>
            <a:ext cx="3271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900">
                <a:solidFill>
                  <a:srgbClr val="005878"/>
                </a:solidFill>
                <a:latin typeface="Calibri"/>
                <a:ea typeface="Calibri"/>
                <a:cs typeface="Calibri"/>
                <a:sym typeface="Calibri"/>
              </a:rPr>
              <a:t>Networks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5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269" name="Google Shape;269;p26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270" name="Google Shape;270;p26"/>
          <p:cNvSpPr txBox="1"/>
          <p:nvPr>
            <p:ph idx="12" type="sldNum"/>
          </p:nvPr>
        </p:nvSpPr>
        <p:spPr>
          <a:xfrm>
            <a:off x="8770874" y="4934125"/>
            <a:ext cx="2892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6"/>
          <p:cNvSpPr/>
          <p:nvPr/>
        </p:nvSpPr>
        <p:spPr>
          <a:xfrm>
            <a:off x="7968454" y="-76319"/>
            <a:ext cx="1978800" cy="4996200"/>
          </a:xfrm>
          <a:prstGeom prst="parallelogram">
            <a:avLst>
              <a:gd fmla="val 25000" name="adj"/>
            </a:avLst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587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2" name="Google Shape;272;p26"/>
          <p:cNvSpPr/>
          <p:nvPr/>
        </p:nvSpPr>
        <p:spPr>
          <a:xfrm>
            <a:off x="1" y="7525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p26"/>
          <p:cNvSpPr txBox="1"/>
          <p:nvPr/>
        </p:nvSpPr>
        <p:spPr>
          <a:xfrm>
            <a:off x="416723" y="744225"/>
            <a:ext cx="2433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Mesh network - 802.11s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6"/>
          <p:cNvSpPr txBox="1"/>
          <p:nvPr/>
        </p:nvSpPr>
        <p:spPr>
          <a:xfrm>
            <a:off x="428400" y="1092300"/>
            <a:ext cx="54957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chemeClr val="dk1"/>
                </a:solidFill>
              </a:rPr>
              <a:t>Tests conducted on Raspberry Pi provided good results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chemeClr val="dk1"/>
                </a:solidFill>
              </a:rPr>
              <a:t>Performance issues when tested on Jetson: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Unstable and sensitive signal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likely caused by the Jetson’s kernel and drivers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chemeClr val="dk1"/>
                </a:solidFill>
              </a:rPr>
              <a:t>Using Mini PCIe Module instead of USB adapters due to superior performance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6261400" y="285228"/>
            <a:ext cx="1978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26"/>
          <p:cNvPicPr preferRelativeResize="0"/>
          <p:nvPr/>
        </p:nvPicPr>
        <p:blipFill rotWithShape="1">
          <a:blip r:embed="rId3">
            <a:alphaModFix/>
          </a:blip>
          <a:srcRect b="0" l="19038" r="16619" t="0"/>
          <a:stretch/>
        </p:blipFill>
        <p:spPr>
          <a:xfrm>
            <a:off x="6364653" y="1495575"/>
            <a:ext cx="1384900" cy="21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283" name="Google Shape;283;p27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284" name="Google Shape;284;p27"/>
          <p:cNvSpPr/>
          <p:nvPr/>
        </p:nvSpPr>
        <p:spPr>
          <a:xfrm>
            <a:off x="7968454" y="-76319"/>
            <a:ext cx="1978800" cy="4996200"/>
          </a:xfrm>
          <a:prstGeom prst="parallelogram">
            <a:avLst>
              <a:gd fmla="val 25000" name="adj"/>
            </a:avLst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587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6261400" y="285228"/>
            <a:ext cx="1978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237100" y="1288075"/>
            <a:ext cx="6613800" cy="3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700">
                <a:solidFill>
                  <a:schemeClr val="dk1"/>
                </a:solidFill>
              </a:rPr>
              <a:t>	Work done: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YOLO11n services running in Jetson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FFMPEG stream to RTSP for </a:t>
            </a:r>
            <a:r>
              <a:rPr lang="pt-PT" sz="1500">
                <a:solidFill>
                  <a:schemeClr val="dk1"/>
                </a:solidFill>
              </a:rPr>
              <a:t>live feed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Creation and integration of additional modules to fulfil use cases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700">
                <a:solidFill>
                  <a:schemeClr val="dk1"/>
                </a:solidFill>
              </a:rPr>
              <a:t>	Challenges Identified: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Connecting each module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Receiving RTSP stream in dashboard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chemeClr val="dk2"/>
                </a:solidFill>
              </a:rPr>
              <a:t>	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chemeClr val="dk2"/>
                </a:solidFill>
              </a:rPr>
              <a:t>	</a:t>
            </a:r>
            <a:r>
              <a:rPr b="1" lang="pt-PT" sz="1700">
                <a:solidFill>
                  <a:schemeClr val="dk1"/>
                </a:solidFill>
              </a:rPr>
              <a:t>Solution → ZMQ sockets and Flask API routes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87" name="Google Shape;287;p27"/>
          <p:cNvSpPr txBox="1"/>
          <p:nvPr>
            <p:ph idx="12" type="sldNum"/>
          </p:nvPr>
        </p:nvSpPr>
        <p:spPr>
          <a:xfrm>
            <a:off x="8583473" y="4934125"/>
            <a:ext cx="4767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1" y="2857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428400" y="236550"/>
            <a:ext cx="3271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900">
                <a:solidFill>
                  <a:srgbClr val="005878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5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7"/>
          <p:cNvSpPr/>
          <p:nvPr/>
        </p:nvSpPr>
        <p:spPr>
          <a:xfrm>
            <a:off x="1" y="7525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416727" y="744225"/>
            <a:ext cx="44733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r>
              <a:rPr b="1" lang="pt-PT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identification - YOLO  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/>
          <p:nvPr/>
        </p:nvSpPr>
        <p:spPr>
          <a:xfrm>
            <a:off x="1" y="2857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28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428400" y="236550"/>
            <a:ext cx="3271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PT" sz="1900">
                <a:solidFill>
                  <a:srgbClr val="005878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lang="pt-PT" sz="1900">
                <a:solidFill>
                  <a:srgbClr val="005878"/>
                </a:solidFill>
                <a:latin typeface="Calibri"/>
                <a:ea typeface="Calibri"/>
                <a:cs typeface="Calibri"/>
                <a:sym typeface="Calibri"/>
              </a:rPr>
              <a:t>ervices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5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300" name="Google Shape;300;p28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301" name="Google Shape;301;p28"/>
          <p:cNvSpPr txBox="1"/>
          <p:nvPr>
            <p:ph idx="12" type="sldNum"/>
          </p:nvPr>
        </p:nvSpPr>
        <p:spPr>
          <a:xfrm>
            <a:off x="8583473" y="4934125"/>
            <a:ext cx="4767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1" y="7525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6261400" y="285228"/>
            <a:ext cx="1978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416723" y="744225"/>
            <a:ext cx="2433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Camera Live Feed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7525"/>
            <a:ext cx="8119729" cy="307806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/>
          <p:nvPr/>
        </p:nvSpPr>
        <p:spPr>
          <a:xfrm>
            <a:off x="7968454" y="-76319"/>
            <a:ext cx="1978800" cy="4996200"/>
          </a:xfrm>
          <a:prstGeom prst="parallelogram">
            <a:avLst>
              <a:gd fmla="val 25000" name="adj"/>
            </a:avLst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587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/>
          <p:nvPr/>
        </p:nvSpPr>
        <p:spPr>
          <a:xfrm>
            <a:off x="1" y="2857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29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3" name="Google Shape;313;p29"/>
          <p:cNvSpPr txBox="1"/>
          <p:nvPr/>
        </p:nvSpPr>
        <p:spPr>
          <a:xfrm>
            <a:off x="428400" y="236550"/>
            <a:ext cx="3271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PT" sz="1900">
                <a:solidFill>
                  <a:srgbClr val="005878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5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9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315" name="Google Shape;315;p29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316" name="Google Shape;316;p29"/>
          <p:cNvSpPr txBox="1"/>
          <p:nvPr>
            <p:ph idx="12" type="sldNum"/>
          </p:nvPr>
        </p:nvSpPr>
        <p:spPr>
          <a:xfrm>
            <a:off x="8583473" y="4934125"/>
            <a:ext cx="4767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9"/>
          <p:cNvSpPr/>
          <p:nvPr/>
        </p:nvSpPr>
        <p:spPr>
          <a:xfrm>
            <a:off x="7968454" y="-76319"/>
            <a:ext cx="1978800" cy="4996200"/>
          </a:xfrm>
          <a:prstGeom prst="parallelogram">
            <a:avLst>
              <a:gd fmla="val 25000" name="adj"/>
            </a:avLst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587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8" name="Google Shape;318;p29"/>
          <p:cNvSpPr/>
          <p:nvPr/>
        </p:nvSpPr>
        <p:spPr>
          <a:xfrm>
            <a:off x="1" y="7525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6261400" y="285228"/>
            <a:ext cx="1978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9"/>
          <p:cNvSpPr txBox="1"/>
          <p:nvPr/>
        </p:nvSpPr>
        <p:spPr>
          <a:xfrm>
            <a:off x="416723" y="744225"/>
            <a:ext cx="2433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Tracking algorithm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9"/>
          <p:cNvSpPr txBox="1"/>
          <p:nvPr/>
        </p:nvSpPr>
        <p:spPr>
          <a:xfrm>
            <a:off x="237025" y="1302625"/>
            <a:ext cx="6905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Algorithm using YOLO information to calculate drone rotation.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Algorithm using depth information to calculate move distances.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22" name="Google Shape;3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25" y="2270150"/>
            <a:ext cx="2890449" cy="2197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9574" y="2334625"/>
            <a:ext cx="4356481" cy="187944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9"/>
          <p:cNvSpPr txBox="1"/>
          <p:nvPr/>
        </p:nvSpPr>
        <p:spPr>
          <a:xfrm>
            <a:off x="443575" y="4419475"/>
            <a:ext cx="28635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2"/>
                </a:solidFill>
              </a:rPr>
              <a:t>Figure 1: Yolo processed frame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3395400" y="4247375"/>
            <a:ext cx="28635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2"/>
                </a:solidFill>
              </a:rPr>
              <a:t>F</a:t>
            </a:r>
            <a:r>
              <a:rPr lang="pt-PT" sz="1200">
                <a:solidFill>
                  <a:schemeClr val="dk2"/>
                </a:solidFill>
              </a:rPr>
              <a:t>igure 2: Drone rotation instructions and distance information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0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1" name="Google Shape;331;p30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332" name="Google Shape;332;p30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333" name="Google Shape;333;p30"/>
          <p:cNvSpPr/>
          <p:nvPr/>
        </p:nvSpPr>
        <p:spPr>
          <a:xfrm>
            <a:off x="7968454" y="-76319"/>
            <a:ext cx="1978800" cy="4996200"/>
          </a:xfrm>
          <a:prstGeom prst="parallelogram">
            <a:avLst>
              <a:gd fmla="val 25000" name="adj"/>
            </a:avLst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587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4" name="Google Shape;334;p30"/>
          <p:cNvSpPr txBox="1"/>
          <p:nvPr/>
        </p:nvSpPr>
        <p:spPr>
          <a:xfrm>
            <a:off x="6261400" y="285228"/>
            <a:ext cx="1978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0"/>
          <p:cNvSpPr txBox="1"/>
          <p:nvPr/>
        </p:nvSpPr>
        <p:spPr>
          <a:xfrm>
            <a:off x="237025" y="1302625"/>
            <a:ext cx="69054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API data extraction and processing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The sending of rotation commands to the drone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Familiarization with the drone core structure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Lack of real data for testing the behavior of the dish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chemeClr val="dk2"/>
                </a:solidFill>
              </a:rPr>
              <a:t>	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chemeClr val="dk2"/>
                </a:solidFill>
              </a:rPr>
              <a:t>	</a:t>
            </a:r>
            <a:r>
              <a:rPr b="1" lang="pt-PT" sz="1700">
                <a:solidFill>
                  <a:schemeClr val="dk1"/>
                </a:solidFill>
              </a:rPr>
              <a:t>Solution → Using MongoDB to save real data for testing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36" name="Google Shape;336;p30"/>
          <p:cNvSpPr txBox="1"/>
          <p:nvPr>
            <p:ph idx="12" type="sldNum"/>
          </p:nvPr>
        </p:nvSpPr>
        <p:spPr>
          <a:xfrm>
            <a:off x="8583473" y="4934125"/>
            <a:ext cx="4767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0"/>
          <p:cNvSpPr/>
          <p:nvPr/>
        </p:nvSpPr>
        <p:spPr>
          <a:xfrm>
            <a:off x="1" y="2857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8" name="Google Shape;338;p30"/>
          <p:cNvSpPr txBox="1"/>
          <p:nvPr/>
        </p:nvSpPr>
        <p:spPr>
          <a:xfrm>
            <a:off x="428400" y="236550"/>
            <a:ext cx="3271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PT" sz="1900">
                <a:solidFill>
                  <a:srgbClr val="005878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5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0"/>
          <p:cNvSpPr/>
          <p:nvPr/>
        </p:nvSpPr>
        <p:spPr>
          <a:xfrm>
            <a:off x="1" y="7525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30"/>
          <p:cNvSpPr txBox="1"/>
          <p:nvPr/>
        </p:nvSpPr>
        <p:spPr>
          <a:xfrm>
            <a:off x="416727" y="744225"/>
            <a:ext cx="44733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Drone rotation for Starlink Mini alignment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347" name="Google Shape;347;p31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348" name="Google Shape;348;p31"/>
          <p:cNvSpPr/>
          <p:nvPr/>
        </p:nvSpPr>
        <p:spPr>
          <a:xfrm>
            <a:off x="7968454" y="-76319"/>
            <a:ext cx="1978800" cy="4996200"/>
          </a:xfrm>
          <a:prstGeom prst="parallelogram">
            <a:avLst>
              <a:gd fmla="val 25000" name="adj"/>
            </a:avLst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587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6261400" y="285228"/>
            <a:ext cx="1978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1"/>
          <p:cNvSpPr txBox="1"/>
          <p:nvPr/>
        </p:nvSpPr>
        <p:spPr>
          <a:xfrm>
            <a:off x="237025" y="1302625"/>
            <a:ext cx="690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51" name="Google Shape;351;p31"/>
          <p:cNvSpPr txBox="1"/>
          <p:nvPr>
            <p:ph idx="12" type="sldNum"/>
          </p:nvPr>
        </p:nvSpPr>
        <p:spPr>
          <a:xfrm>
            <a:off x="8583473" y="4934125"/>
            <a:ext cx="4767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1" y="2857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1" y="7525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4" name="Google Shape;354;p31"/>
          <p:cNvSpPr txBox="1"/>
          <p:nvPr/>
        </p:nvSpPr>
        <p:spPr>
          <a:xfrm>
            <a:off x="649050" y="2162075"/>
            <a:ext cx="5214900" cy="264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>
                <a:solidFill>
                  <a:schemeClr val="dk2"/>
                </a:solidFill>
              </a:rPr>
              <a:t>Architecture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id="355" name="Google Shape;3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373" y="1270298"/>
            <a:ext cx="2497100" cy="24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1" y="285750"/>
            <a:ext cx="328613" cy="314325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-986" y="4929194"/>
            <a:ext cx="9144000" cy="23574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492917" y="285750"/>
            <a:ext cx="32718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900">
                <a:solidFill>
                  <a:srgbClr val="005878"/>
                </a:solidFill>
                <a:latin typeface="Calibri"/>
                <a:ea typeface="Calibri"/>
                <a:cs typeface="Calibri"/>
                <a:sym typeface="Calibri"/>
              </a:rPr>
              <a:t>Table of contents </a:t>
            </a:r>
            <a:endParaRPr b="1" sz="1900">
              <a:solidFill>
                <a:srgbClr val="005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0722" y="4912667"/>
            <a:ext cx="4964906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77" name="Google Shape;77;p14"/>
          <p:cNvSpPr txBox="1"/>
          <p:nvPr/>
        </p:nvSpPr>
        <p:spPr>
          <a:xfrm>
            <a:off x="8378901" y="4922913"/>
            <a:ext cx="476676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855577" y="4934130"/>
            <a:ext cx="204574" cy="208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7968454" y="-76319"/>
            <a:ext cx="1978819" cy="4996092"/>
          </a:xfrm>
          <a:prstGeom prst="parallelogram">
            <a:avLst>
              <a:gd fmla="val 25000" name="adj"/>
            </a:avLst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587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261388" y="285237"/>
            <a:ext cx="1978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744125" y="1001025"/>
            <a:ext cx="2931900" cy="4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968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Contextualization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b="1"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What's</a:t>
            </a:r>
            <a:r>
              <a:rPr b="1"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done?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b="1"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b="1"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b="1"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15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b="1"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b="1"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Steps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2" name="Google Shape;82;p14" title="dronep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100" y="857777"/>
            <a:ext cx="2194900" cy="21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2"/>
          <p:cNvPicPr preferRelativeResize="0"/>
          <p:nvPr/>
        </p:nvPicPr>
        <p:blipFill rotWithShape="1">
          <a:blip r:embed="rId3">
            <a:alphaModFix/>
          </a:blip>
          <a:srcRect b="0" l="11436" r="12575" t="0"/>
          <a:stretch/>
        </p:blipFill>
        <p:spPr>
          <a:xfrm>
            <a:off x="674475" y="-76325"/>
            <a:ext cx="69480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2"/>
          <p:cNvSpPr/>
          <p:nvPr/>
        </p:nvSpPr>
        <p:spPr>
          <a:xfrm>
            <a:off x="1" y="2857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2" name="Google Shape;362;p32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3" name="Google Shape;363;p32"/>
          <p:cNvSpPr txBox="1"/>
          <p:nvPr/>
        </p:nvSpPr>
        <p:spPr>
          <a:xfrm>
            <a:off x="428392" y="236550"/>
            <a:ext cx="3271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900">
                <a:solidFill>
                  <a:srgbClr val="005878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5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2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365" name="Google Shape;365;p32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366" name="Google Shape;366;p32"/>
          <p:cNvSpPr txBox="1"/>
          <p:nvPr>
            <p:ph idx="12" type="sldNum"/>
          </p:nvPr>
        </p:nvSpPr>
        <p:spPr>
          <a:xfrm>
            <a:off x="8777950" y="4934125"/>
            <a:ext cx="2823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2"/>
          <p:cNvSpPr/>
          <p:nvPr/>
        </p:nvSpPr>
        <p:spPr>
          <a:xfrm>
            <a:off x="7968454" y="-76319"/>
            <a:ext cx="1978800" cy="4996200"/>
          </a:xfrm>
          <a:prstGeom prst="parallelogram">
            <a:avLst>
              <a:gd fmla="val 25000" name="adj"/>
            </a:avLst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587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8" name="Google Shape;368;p32"/>
          <p:cNvSpPr/>
          <p:nvPr/>
        </p:nvSpPr>
        <p:spPr>
          <a:xfrm>
            <a:off x="1" y="7525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416725" y="744225"/>
            <a:ext cx="21621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Construction phase architecture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3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5" name="Google Shape;375;p33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376" name="Google Shape;376;p33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377" name="Google Shape;377;p33"/>
          <p:cNvSpPr/>
          <p:nvPr/>
        </p:nvSpPr>
        <p:spPr>
          <a:xfrm>
            <a:off x="7968454" y="-76319"/>
            <a:ext cx="1978800" cy="4996200"/>
          </a:xfrm>
          <a:prstGeom prst="parallelogram">
            <a:avLst>
              <a:gd fmla="val 25000" name="adj"/>
            </a:avLst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587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8" name="Google Shape;378;p33"/>
          <p:cNvSpPr txBox="1"/>
          <p:nvPr/>
        </p:nvSpPr>
        <p:spPr>
          <a:xfrm>
            <a:off x="6261400" y="285228"/>
            <a:ext cx="1978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3"/>
          <p:cNvSpPr txBox="1"/>
          <p:nvPr>
            <p:ph idx="12" type="sldNum"/>
          </p:nvPr>
        </p:nvSpPr>
        <p:spPr>
          <a:xfrm>
            <a:off x="8583473" y="4934125"/>
            <a:ext cx="4767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3"/>
          <p:cNvSpPr/>
          <p:nvPr/>
        </p:nvSpPr>
        <p:spPr>
          <a:xfrm>
            <a:off x="1" y="2857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1" name="Google Shape;381;p33"/>
          <p:cNvSpPr/>
          <p:nvPr/>
        </p:nvSpPr>
        <p:spPr>
          <a:xfrm>
            <a:off x="1" y="7525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2" name="Google Shape;382;p33"/>
          <p:cNvSpPr txBox="1"/>
          <p:nvPr/>
        </p:nvSpPr>
        <p:spPr>
          <a:xfrm>
            <a:off x="649050" y="2162075"/>
            <a:ext cx="5214900" cy="264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>
                <a:solidFill>
                  <a:schemeClr val="dk2"/>
                </a:solidFill>
              </a:rPr>
              <a:t>Demo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id="383" name="Google Shape;3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526" y="2420200"/>
            <a:ext cx="1857275" cy="18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9" name="Google Shape;389;p34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390" name="Google Shape;390;p34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391" name="Google Shape;391;p34"/>
          <p:cNvSpPr/>
          <p:nvPr/>
        </p:nvSpPr>
        <p:spPr>
          <a:xfrm>
            <a:off x="7968454" y="-76319"/>
            <a:ext cx="1978800" cy="4996200"/>
          </a:xfrm>
          <a:prstGeom prst="parallelogram">
            <a:avLst>
              <a:gd fmla="val 25000" name="adj"/>
            </a:avLst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587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2" name="Google Shape;392;p34"/>
          <p:cNvSpPr txBox="1"/>
          <p:nvPr/>
        </p:nvSpPr>
        <p:spPr>
          <a:xfrm>
            <a:off x="6261400" y="285228"/>
            <a:ext cx="1978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4"/>
          <p:cNvSpPr txBox="1"/>
          <p:nvPr>
            <p:ph idx="12" type="sldNum"/>
          </p:nvPr>
        </p:nvSpPr>
        <p:spPr>
          <a:xfrm>
            <a:off x="8583473" y="4934125"/>
            <a:ext cx="4767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1" y="2857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5" name="Google Shape;395;p34"/>
          <p:cNvSpPr txBox="1"/>
          <p:nvPr/>
        </p:nvSpPr>
        <p:spPr>
          <a:xfrm>
            <a:off x="428400" y="236550"/>
            <a:ext cx="3271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900">
                <a:solidFill>
                  <a:srgbClr val="005878"/>
                </a:solidFill>
                <a:latin typeface="Calibri"/>
                <a:ea typeface="Calibri"/>
                <a:cs typeface="Calibri"/>
                <a:sym typeface="Calibri"/>
              </a:rPr>
              <a:t>Demo Camera 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5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34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22" y="1001025"/>
            <a:ext cx="6847901" cy="38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2" name="Google Shape;402;p35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403" name="Google Shape;403;p35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404" name="Google Shape;404;p35"/>
          <p:cNvSpPr/>
          <p:nvPr/>
        </p:nvSpPr>
        <p:spPr>
          <a:xfrm>
            <a:off x="7968454" y="-76319"/>
            <a:ext cx="1978800" cy="4996200"/>
          </a:xfrm>
          <a:prstGeom prst="parallelogram">
            <a:avLst>
              <a:gd fmla="val 25000" name="adj"/>
            </a:avLst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587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6261400" y="285228"/>
            <a:ext cx="1978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5"/>
          <p:cNvSpPr txBox="1"/>
          <p:nvPr>
            <p:ph idx="12" type="sldNum"/>
          </p:nvPr>
        </p:nvSpPr>
        <p:spPr>
          <a:xfrm>
            <a:off x="8583473" y="4934125"/>
            <a:ext cx="4767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5"/>
          <p:cNvSpPr/>
          <p:nvPr/>
        </p:nvSpPr>
        <p:spPr>
          <a:xfrm>
            <a:off x="1" y="2857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8" name="Google Shape;408;p35"/>
          <p:cNvSpPr txBox="1"/>
          <p:nvPr/>
        </p:nvSpPr>
        <p:spPr>
          <a:xfrm>
            <a:off x="428400" y="236550"/>
            <a:ext cx="3271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900">
                <a:solidFill>
                  <a:srgbClr val="005878"/>
                </a:solidFill>
                <a:latin typeface="Calibri"/>
                <a:ea typeface="Calibri"/>
                <a:cs typeface="Calibri"/>
                <a:sym typeface="Calibri"/>
              </a:rPr>
              <a:t>Demo Networks  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5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p35" title="networkDem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650" y="1098191"/>
            <a:ext cx="6385080" cy="3606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5" name="Google Shape;415;p36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416" name="Google Shape;416;p36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417" name="Google Shape;417;p36"/>
          <p:cNvSpPr/>
          <p:nvPr/>
        </p:nvSpPr>
        <p:spPr>
          <a:xfrm>
            <a:off x="7968454" y="-76319"/>
            <a:ext cx="1978800" cy="4996200"/>
          </a:xfrm>
          <a:prstGeom prst="parallelogram">
            <a:avLst>
              <a:gd fmla="val 25000" name="adj"/>
            </a:avLst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587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8" name="Google Shape;418;p36"/>
          <p:cNvSpPr txBox="1"/>
          <p:nvPr/>
        </p:nvSpPr>
        <p:spPr>
          <a:xfrm>
            <a:off x="6261400" y="285228"/>
            <a:ext cx="1978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6"/>
          <p:cNvSpPr txBox="1"/>
          <p:nvPr>
            <p:ph idx="12" type="sldNum"/>
          </p:nvPr>
        </p:nvSpPr>
        <p:spPr>
          <a:xfrm>
            <a:off x="8583473" y="4934125"/>
            <a:ext cx="4767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6"/>
          <p:cNvSpPr/>
          <p:nvPr/>
        </p:nvSpPr>
        <p:spPr>
          <a:xfrm>
            <a:off x="1" y="2857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1" y="7525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2" name="Google Shape;422;p36"/>
          <p:cNvSpPr txBox="1"/>
          <p:nvPr/>
        </p:nvSpPr>
        <p:spPr>
          <a:xfrm>
            <a:off x="649050" y="2162075"/>
            <a:ext cx="5214900" cy="264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>
                <a:solidFill>
                  <a:schemeClr val="dk2"/>
                </a:solidFill>
              </a:rPr>
              <a:t>Next Steps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id="423" name="Google Shape;4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650" y="1448138"/>
            <a:ext cx="3884356" cy="2994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7"/>
          <p:cNvSpPr/>
          <p:nvPr/>
        </p:nvSpPr>
        <p:spPr>
          <a:xfrm>
            <a:off x="1" y="2857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9" name="Google Shape;429;p37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0" name="Google Shape;430;p37"/>
          <p:cNvSpPr txBox="1"/>
          <p:nvPr/>
        </p:nvSpPr>
        <p:spPr>
          <a:xfrm>
            <a:off x="416717" y="285750"/>
            <a:ext cx="32718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900">
                <a:solidFill>
                  <a:srgbClr val="005878"/>
                </a:solidFill>
                <a:latin typeface="Calibri"/>
                <a:ea typeface="Calibri"/>
                <a:cs typeface="Calibri"/>
                <a:sym typeface="Calibri"/>
              </a:rPr>
              <a:t>Next steps</a:t>
            </a:r>
            <a:endParaRPr b="1" sz="1900">
              <a:solidFill>
                <a:srgbClr val="005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7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432" name="Google Shape;432;p37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433" name="Google Shape;433;p37"/>
          <p:cNvSpPr txBox="1"/>
          <p:nvPr>
            <p:ph idx="12" type="sldNum"/>
          </p:nvPr>
        </p:nvSpPr>
        <p:spPr>
          <a:xfrm>
            <a:off x="8513122" y="4934125"/>
            <a:ext cx="5472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7"/>
          <p:cNvSpPr/>
          <p:nvPr/>
        </p:nvSpPr>
        <p:spPr>
          <a:xfrm>
            <a:off x="7968454" y="-76319"/>
            <a:ext cx="1978800" cy="4996200"/>
          </a:xfrm>
          <a:prstGeom prst="parallelogram">
            <a:avLst>
              <a:gd fmla="val 25000" name="adj"/>
            </a:avLst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587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5" name="Google Shape;435;p37"/>
          <p:cNvSpPr txBox="1"/>
          <p:nvPr/>
        </p:nvSpPr>
        <p:spPr>
          <a:xfrm>
            <a:off x="6261400" y="285228"/>
            <a:ext cx="1978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7"/>
          <p:cNvSpPr/>
          <p:nvPr/>
        </p:nvSpPr>
        <p:spPr>
          <a:xfrm>
            <a:off x="1" y="7525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7" name="Google Shape;437;p37"/>
          <p:cNvSpPr txBox="1"/>
          <p:nvPr/>
        </p:nvSpPr>
        <p:spPr>
          <a:xfrm>
            <a:off x="488550" y="1222825"/>
            <a:ext cx="50799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pt-PT" sz="1700">
                <a:solidFill>
                  <a:schemeClr val="dk1"/>
                </a:solidFill>
              </a:rPr>
              <a:t>Refine what has been developed until now.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pt-PT" sz="1700">
                <a:solidFill>
                  <a:schemeClr val="dk1"/>
                </a:solidFill>
              </a:rPr>
              <a:t>Integrate live feed and object following on a fully functional drone dashboard.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pt-PT" sz="1700">
                <a:solidFill>
                  <a:schemeClr val="dk1"/>
                </a:solidFill>
              </a:rPr>
              <a:t>Further test and improve the mesh network.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pt-PT" sz="1700">
                <a:solidFill>
                  <a:schemeClr val="dk1"/>
                </a:solidFill>
              </a:rPr>
              <a:t>Mounting the equipment on drones.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1" y="2857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90" name="Google Shape;90;p15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855577" y="4934130"/>
            <a:ext cx="2046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7968454" y="-76319"/>
            <a:ext cx="1978800" cy="4996200"/>
          </a:xfrm>
          <a:prstGeom prst="parallelogram">
            <a:avLst>
              <a:gd fmla="val 25000" name="adj"/>
            </a:avLst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587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6261400" y="285228"/>
            <a:ext cx="1978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1" y="7525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649050" y="2162075"/>
            <a:ext cx="5214900" cy="264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>
                <a:solidFill>
                  <a:schemeClr val="dk2"/>
                </a:solidFill>
              </a:rPr>
              <a:t>Contextualization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575" y="2260750"/>
            <a:ext cx="2078300" cy="20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1" y="285750"/>
            <a:ext cx="328613" cy="314325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-986" y="4929194"/>
            <a:ext cx="9144000" cy="23574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416717" y="262013"/>
            <a:ext cx="32718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PT" sz="1900">
                <a:solidFill>
                  <a:srgbClr val="005878"/>
                </a:solidFill>
                <a:latin typeface="Calibri"/>
                <a:ea typeface="Calibri"/>
                <a:cs typeface="Calibri"/>
                <a:sym typeface="Calibri"/>
              </a:rPr>
              <a:t>Contextualization </a:t>
            </a:r>
            <a:endParaRPr b="1" sz="1900">
              <a:solidFill>
                <a:srgbClr val="005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60722" y="4912667"/>
            <a:ext cx="4964906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105" name="Google Shape;105;p16"/>
          <p:cNvSpPr txBox="1"/>
          <p:nvPr/>
        </p:nvSpPr>
        <p:spPr>
          <a:xfrm>
            <a:off x="8378901" y="4922913"/>
            <a:ext cx="476676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731525" y="4934125"/>
            <a:ext cx="3285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6261388" y="285237"/>
            <a:ext cx="1978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824425" y="779413"/>
            <a:ext cx="4201200" cy="3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Cases: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pt-PT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Border or event control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pt-PT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Disaster, rescue and restore communication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Objectives: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pt-PT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 feed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lang="pt-PT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identification/tracking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pt-PT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widespread 5G connectivity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pt-PT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Compact architecture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7968454" y="-76319"/>
            <a:ext cx="1978800" cy="4996200"/>
          </a:xfrm>
          <a:prstGeom prst="parallelogram">
            <a:avLst>
              <a:gd fmla="val 25000" name="adj"/>
            </a:avLst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587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1" y="2857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428392" y="236550"/>
            <a:ext cx="3271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900">
                <a:solidFill>
                  <a:srgbClr val="005878"/>
                </a:solidFill>
                <a:latin typeface="Calibri"/>
                <a:ea typeface="Calibri"/>
                <a:cs typeface="Calibri"/>
                <a:sym typeface="Calibri"/>
              </a:rPr>
              <a:t>Contextualization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5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118" name="Google Shape;118;p17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855577" y="4934130"/>
            <a:ext cx="2046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7968454" y="-76319"/>
            <a:ext cx="1978800" cy="4996200"/>
          </a:xfrm>
          <a:prstGeom prst="parallelogram">
            <a:avLst>
              <a:gd fmla="val 25000" name="adj"/>
            </a:avLst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587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6261400" y="285228"/>
            <a:ext cx="1978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1" y="7525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 b="12176" l="3560" r="3467" t="13169"/>
          <a:stretch/>
        </p:blipFill>
        <p:spPr>
          <a:xfrm>
            <a:off x="60725" y="1110250"/>
            <a:ext cx="7907726" cy="357182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416726" y="744225"/>
            <a:ext cx="3216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Elaboration phase architecture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/>
          <p:nvPr/>
        </p:nvSpPr>
        <p:spPr>
          <a:xfrm>
            <a:off x="1" y="2857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132" name="Google Shape;132;p18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855577" y="4934130"/>
            <a:ext cx="2046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7968454" y="-76319"/>
            <a:ext cx="1978800" cy="4996200"/>
          </a:xfrm>
          <a:prstGeom prst="parallelogram">
            <a:avLst>
              <a:gd fmla="val 25000" name="adj"/>
            </a:avLst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587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6261400" y="285228"/>
            <a:ext cx="1978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1" y="7525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649050" y="2162075"/>
            <a:ext cx="5214900" cy="264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>
                <a:solidFill>
                  <a:schemeClr val="dk2"/>
                </a:solidFill>
              </a:rPr>
              <a:t>What’s Done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051" y="2554938"/>
            <a:ext cx="1857275" cy="18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/>
          <p:nvPr/>
        </p:nvSpPr>
        <p:spPr>
          <a:xfrm>
            <a:off x="1" y="2857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428392" y="236550"/>
            <a:ext cx="3271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900">
                <a:solidFill>
                  <a:srgbClr val="005878"/>
                </a:solidFill>
                <a:latin typeface="Calibri"/>
                <a:ea typeface="Calibri"/>
                <a:cs typeface="Calibri"/>
                <a:sym typeface="Calibri"/>
              </a:rPr>
              <a:t>Networks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5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147" name="Google Shape;147;p19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8855577" y="4934130"/>
            <a:ext cx="2046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7968454" y="-76319"/>
            <a:ext cx="1978800" cy="4996200"/>
          </a:xfrm>
          <a:prstGeom prst="parallelogram">
            <a:avLst>
              <a:gd fmla="val 25000" name="adj"/>
            </a:avLst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587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1" y="7525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416723" y="744225"/>
            <a:ext cx="2433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Starlink Mini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328500" y="1066950"/>
            <a:ext cx="46971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Allows swarm to be more independent from infrastructures placed on soil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Makes swarm deployment quicker in emergency scenarios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Traffic reaches the Internet with fewer hops (or none) within the mesh network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700">
                <a:solidFill>
                  <a:schemeClr val="dk1"/>
                </a:solidFill>
              </a:rPr>
              <a:t>	                      	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475" y="1418425"/>
            <a:ext cx="2641050" cy="26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6261400" y="285228"/>
            <a:ext cx="1978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 b="0" l="7456" r="7812" t="0"/>
          <a:stretch/>
        </p:blipFill>
        <p:spPr>
          <a:xfrm>
            <a:off x="275375" y="88200"/>
            <a:ext cx="7299350" cy="484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/>
          <p:nvPr/>
        </p:nvSpPr>
        <p:spPr>
          <a:xfrm>
            <a:off x="1" y="2857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428392" y="236550"/>
            <a:ext cx="3271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900">
                <a:solidFill>
                  <a:srgbClr val="005878"/>
                </a:solidFill>
                <a:latin typeface="Calibri"/>
                <a:ea typeface="Calibri"/>
                <a:cs typeface="Calibri"/>
                <a:sym typeface="Calibri"/>
              </a:rPr>
              <a:t>Networks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5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164" name="Google Shape;164;p20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165" name="Google Shape;165;p20"/>
          <p:cNvSpPr txBox="1"/>
          <p:nvPr>
            <p:ph idx="12" type="sldNum"/>
          </p:nvPr>
        </p:nvSpPr>
        <p:spPr>
          <a:xfrm>
            <a:off x="8855577" y="4934130"/>
            <a:ext cx="2046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7968454" y="-76319"/>
            <a:ext cx="1978800" cy="4996200"/>
          </a:xfrm>
          <a:prstGeom prst="parallelogram">
            <a:avLst>
              <a:gd fmla="val 25000" name="adj"/>
            </a:avLst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587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6261400" y="285228"/>
            <a:ext cx="1978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1" y="7525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3331575" y="285750"/>
            <a:ext cx="2357100" cy="1885200"/>
          </a:xfrm>
          <a:prstGeom prst="rect">
            <a:avLst/>
          </a:prstGeom>
          <a:noFill/>
          <a:ln cap="flat" cmpd="sng" w="19050">
            <a:solidFill>
              <a:srgbClr val="006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416723" y="744225"/>
            <a:ext cx="2433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 changes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0"/>
          <p:cNvPicPr preferRelativeResize="0"/>
          <p:nvPr/>
        </p:nvPicPr>
        <p:blipFill rotWithShape="1">
          <a:blip r:embed="rId4">
            <a:alphaModFix/>
          </a:blip>
          <a:srcRect b="47376" l="31327" r="55700" t="46190"/>
          <a:stretch/>
        </p:blipFill>
        <p:spPr>
          <a:xfrm>
            <a:off x="328500" y="3349875"/>
            <a:ext cx="1186109" cy="33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/>
          <p:nvPr/>
        </p:nvSpPr>
        <p:spPr>
          <a:xfrm>
            <a:off x="6069125" y="3289975"/>
            <a:ext cx="204600" cy="2085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6251475" y="3182575"/>
            <a:ext cx="1630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2"/>
                </a:solidFill>
              </a:rPr>
              <a:t>Starlink Mini on edge drone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6053300" y="3862075"/>
            <a:ext cx="279300" cy="2085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6251475" y="3715975"/>
            <a:ext cx="1716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2"/>
                </a:solidFill>
              </a:rPr>
              <a:t>Starlink on ground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2771775" y="1001025"/>
            <a:ext cx="423000" cy="28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/>
          <p:nvPr/>
        </p:nvSpPr>
        <p:spPr>
          <a:xfrm>
            <a:off x="1" y="2857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-986" y="4929194"/>
            <a:ext cx="9144000" cy="2358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428392" y="236550"/>
            <a:ext cx="3271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900">
                <a:solidFill>
                  <a:srgbClr val="005878"/>
                </a:solidFill>
                <a:latin typeface="Calibri"/>
                <a:ea typeface="Calibri"/>
                <a:cs typeface="Calibri"/>
                <a:sym typeface="Calibri"/>
              </a:rPr>
              <a:t>Networks 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5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60722" y="4912667"/>
            <a:ext cx="496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Oliveira, Bruno Santos, João Su, João Bastos, Rúben Gomes, Simão Almeida </a:t>
            </a:r>
            <a:endParaRPr sz="1100"/>
          </a:p>
        </p:txBody>
      </p:sp>
      <p:sp>
        <p:nvSpPr>
          <p:cNvPr id="185" name="Google Shape;185;p21"/>
          <p:cNvSpPr txBox="1"/>
          <p:nvPr/>
        </p:nvSpPr>
        <p:spPr>
          <a:xfrm>
            <a:off x="8378901" y="4922913"/>
            <a:ext cx="47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PECI</a:t>
            </a:r>
            <a:endParaRPr sz="1100"/>
          </a:p>
        </p:txBody>
      </p:sp>
      <p:sp>
        <p:nvSpPr>
          <p:cNvPr id="186" name="Google Shape;186;p21"/>
          <p:cNvSpPr txBox="1"/>
          <p:nvPr>
            <p:ph idx="12" type="sldNum"/>
          </p:nvPr>
        </p:nvSpPr>
        <p:spPr>
          <a:xfrm>
            <a:off x="8855577" y="4934130"/>
            <a:ext cx="2046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1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1" y="752550"/>
            <a:ext cx="328500" cy="314400"/>
          </a:xfrm>
          <a:prstGeom prst="rect">
            <a:avLst/>
          </a:prstGeom>
          <a:solidFill>
            <a:srgbClr val="005878"/>
          </a:solidFill>
          <a:ln cap="flat" cmpd="sng" w="12700">
            <a:solidFill>
              <a:srgbClr val="004A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416723" y="744225"/>
            <a:ext cx="2433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gNodeB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328500" y="1227625"/>
            <a:ext cx="46878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gNodeB Performance Optimization (CPU affinity, number of threads, ..) and Testing, on Jetson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Tailscale VPN for 5G Signaling (because public ports didn’t work due to SCTP protocol)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graphicFrame>
        <p:nvGraphicFramePr>
          <p:cNvPr id="190" name="Google Shape;190;p21"/>
          <p:cNvGraphicFramePr/>
          <p:nvPr/>
        </p:nvGraphicFramePr>
        <p:xfrm>
          <a:off x="5235325" y="2030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{4129AF3A-A2FF-4A40-BC29-8018DC8A4968}</a:tableStyleId>
              </a:tblPr>
              <a:tblGrid>
                <a:gridCol w="1717200"/>
                <a:gridCol w="1903075"/>
              </a:tblGrid>
              <a:tr h="3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solidFill>
                            <a:schemeClr val="dk1"/>
                          </a:solidFill>
                        </a:rPr>
                        <a:t>Jetson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Downlink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before</a:t>
                      </a:r>
                      <a:r>
                        <a:rPr lang="pt-PT"/>
                        <a:t> </a:t>
                      </a:r>
                      <a:r>
                        <a:rPr lang="pt-PT">
                          <a:solidFill>
                            <a:schemeClr val="dk1"/>
                          </a:solidFill>
                        </a:rPr>
                        <a:t>gNB </a:t>
                      </a:r>
                      <a:r>
                        <a:rPr lang="pt-PT"/>
                        <a:t>optimization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PT">
                          <a:solidFill>
                            <a:schemeClr val="dk1"/>
                          </a:solidFill>
                        </a:rPr>
                        <a:t>≅ 10 - 15 Mbits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after </a:t>
                      </a:r>
                      <a:r>
                        <a:rPr lang="pt-PT">
                          <a:solidFill>
                            <a:schemeClr val="dk1"/>
                          </a:solidFill>
                        </a:rPr>
                        <a:t>gNB optimization 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≅ 40 Mbits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1" name="Google Shape;191;p21"/>
          <p:cNvSpPr txBox="1"/>
          <p:nvPr/>
        </p:nvSpPr>
        <p:spPr>
          <a:xfrm>
            <a:off x="6261400" y="285228"/>
            <a:ext cx="1978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Swarm of Aerial Drones in Disaster Scenarios</a:t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